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8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74675" autoAdjust="0"/>
  </p:normalViewPr>
  <p:slideViewPr>
    <p:cSldViewPr snapToGrid="0">
      <p:cViewPr varScale="1">
        <p:scale>
          <a:sx n="88" d="100"/>
          <a:sy n="88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08.05.2025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Валовая добавленная стоимость в основных ценах + налоги на продукты, не включенные в оценку ВДС отраслей – Субсидии на продукты, включённые в оценку ВДС, но не являющихся частью ВВП: ВВП = ВДС + ЧН,  где ЧН – чистые налоги (т. е. налоги минус субсидии) на продукты</a:t>
            </a:r>
          </a:p>
          <a:p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ВВП = 𝑊 + 𝑆𝑊 + 𝑇𝑁 + 𝐴 + 𝑅,</a:t>
            </a:r>
          </a:p>
          <a:p>
            <a:r>
              <a:rPr lang="ru-RU" dirty="0">
                <a:latin typeface="+mn-lt"/>
              </a:rPr>
              <a:t>где W – отплата труда наемных работников; SW – начисления на заработную плату; TN – чистые налоги на производство и продукты (т. е. сальдо налогов и субсидий на производство и продукты); A – амортизация основного капитала; R – прибыль и смешанный доход.</a:t>
            </a:r>
          </a:p>
          <a:p>
            <a:r>
              <a:rPr lang="ru-RU" b="1" dirty="0">
                <a:latin typeface="+mn-lt"/>
              </a:rPr>
              <a:t>! Сальдо - </a:t>
            </a:r>
            <a:r>
              <a:rPr lang="ru-RU" b="1" i="0" dirty="0">
                <a:solidFill>
                  <a:srgbClr val="CDCDCD"/>
                </a:solidFill>
                <a:effectLst/>
                <a:latin typeface="+mn-lt"/>
              </a:rPr>
              <a:t>остаток по бухгалтерскому счёту, разность между поступлениями и расходами</a:t>
            </a:r>
            <a:r>
              <a:rPr lang="ru-RU" b="0" i="0" dirty="0">
                <a:solidFill>
                  <a:srgbClr val="CDCDCD"/>
                </a:solidFill>
                <a:effectLst/>
                <a:latin typeface="+mn-lt"/>
              </a:rPr>
              <a:t>.</a:t>
            </a:r>
          </a:p>
          <a:p>
            <a:endParaRPr lang="ru-RU" b="0" i="0" dirty="0">
              <a:solidFill>
                <a:srgbClr val="CDCDCD"/>
              </a:solidFill>
              <a:effectLst/>
              <a:latin typeface="+mn-lt"/>
            </a:endParaRPr>
          </a:p>
          <a:p>
            <a:r>
              <a:rPr lang="ru-RU" dirty="0"/>
              <a:t>ВВП = 𝐶 + 𝐼 + 𝐸 − 𝑈, </a:t>
            </a:r>
          </a:p>
          <a:p>
            <a:r>
              <a:rPr lang="ru-RU" dirty="0"/>
              <a:t>где C – конечное потребление товаров и услуг; I – валовое накопление (инвестиции); E – экспорт товаров и услуг; U – импорт товаров и услуг</a:t>
            </a:r>
            <a:endParaRPr lang="ru-RU" dirty="0">
              <a:latin typeface="+mn-lt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68A2903-BD5A-4833-B0CA-AB5B8165171B}" type="datetime1">
              <a:rPr lang="ru-RU" smtClean="0"/>
              <a:t>08.05.2025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3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Проблемы: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Неформальная экономика: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Описание:</a:t>
            </a:r>
            <a:r>
              <a:rPr lang="ru-RU" b="0" i="0" dirty="0">
                <a:effectLst/>
                <a:latin typeface="Inter"/>
              </a:rPr>
              <a:t> Неформальная экономика включает в себя деятельность, которая не учитывается в официальной статистике (например, теневой бизнес, неофициальная занятость).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Влияние:</a:t>
            </a:r>
            <a:r>
              <a:rPr lang="ru-RU" b="0" i="0" dirty="0">
                <a:effectLst/>
                <a:latin typeface="Inter"/>
              </a:rPr>
              <a:t> Приводит к недоучету значительной части экономической активности, что занижает реальный ВВП.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Двойной учет: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Описание:</a:t>
            </a:r>
            <a:r>
              <a:rPr lang="ru-RU" b="0" i="0" dirty="0">
                <a:effectLst/>
                <a:latin typeface="Inter"/>
              </a:rPr>
              <a:t> Возможность повторного учета одной и той же продукции или услуги в разных отраслях.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Влияние:</a:t>
            </a:r>
            <a:r>
              <a:rPr lang="ru-RU" b="0" i="0" dirty="0">
                <a:effectLst/>
                <a:latin typeface="Inter"/>
              </a:rPr>
              <a:t> Искажает итоговые данные, делая их менее точными.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Изменение цен (инфляция):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Описание:</a:t>
            </a:r>
            <a:r>
              <a:rPr lang="ru-RU" b="0" i="0" dirty="0">
                <a:effectLst/>
                <a:latin typeface="Inter"/>
              </a:rPr>
              <a:t> Изменение цен на товары и услуги влияет на номинальный ВВП, но не всегда отражает реальный рост экономики.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Влияние:</a:t>
            </a:r>
            <a:r>
              <a:rPr lang="ru-RU" b="0" i="0" dirty="0">
                <a:effectLst/>
                <a:latin typeface="Inter"/>
              </a:rPr>
              <a:t> Требует корректировки данных для учета инфляции (расчет реального ВВП).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Качество данных: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Описание:</a:t>
            </a:r>
            <a:r>
              <a:rPr lang="ru-RU" b="0" i="0" dirty="0">
                <a:effectLst/>
                <a:latin typeface="Inter"/>
              </a:rPr>
              <a:t> Недостаток точных и своевременных данных от различных источников.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Влияние:</a:t>
            </a:r>
            <a:r>
              <a:rPr lang="ru-RU" b="0" i="0" dirty="0">
                <a:effectLst/>
                <a:latin typeface="Inter"/>
              </a:rPr>
              <a:t> Приводит к ошибкам и неточностям в расчетах.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Методологические различия: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Описание:</a:t>
            </a:r>
            <a:r>
              <a:rPr lang="ru-RU" b="0" i="0" dirty="0">
                <a:effectLst/>
                <a:latin typeface="Inter"/>
              </a:rPr>
              <a:t> Разные страны могут использовать разные методологии для расчета ВВП.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Влияние:</a:t>
            </a:r>
            <a:r>
              <a:rPr lang="ru-RU" b="0" i="0" dirty="0">
                <a:effectLst/>
                <a:latin typeface="Inter"/>
              </a:rPr>
              <a:t> Затрудняет сравнение ВВП между странами.</a:t>
            </a:r>
          </a:p>
          <a:p>
            <a:pPr marL="457200" lvl="1" indent="0" algn="l">
              <a:buFont typeface="+mj-lt"/>
              <a:buNone/>
            </a:pPr>
            <a:endParaRPr lang="ru-RU" b="0" i="0" dirty="0">
              <a:effectLst/>
              <a:latin typeface="Inter"/>
            </a:endParaRPr>
          </a:p>
          <a:p>
            <a:pPr marL="457200" lvl="1" indent="0" algn="l">
              <a:buFont typeface="+mj-lt"/>
              <a:buNone/>
            </a:pPr>
            <a:endParaRPr lang="ru-RU" b="0" i="0" dirty="0">
              <a:effectLst/>
              <a:latin typeface="Inter"/>
            </a:endParaRPr>
          </a:p>
          <a:p>
            <a:pPr algn="l"/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Решения: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Улучшение статистики: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Меры:</a:t>
            </a:r>
            <a:r>
              <a:rPr lang="ru-RU" b="0" i="0" dirty="0">
                <a:effectLst/>
                <a:latin typeface="Inter"/>
              </a:rPr>
              <a:t> Внедрение современных методов сбора данных, использование цифровых технологий для мониторинга экономической активности.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Цель:</a:t>
            </a:r>
            <a:r>
              <a:rPr lang="ru-RU" b="0" i="0" dirty="0">
                <a:effectLst/>
                <a:latin typeface="Inter"/>
              </a:rPr>
              <a:t> Повышение точности и полноты данных.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Корректировка на инфляцию: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Меры:</a:t>
            </a:r>
            <a:r>
              <a:rPr lang="ru-RU" b="0" i="0" dirty="0">
                <a:effectLst/>
                <a:latin typeface="Inter"/>
              </a:rPr>
              <a:t> Использование дефляторов ВВП для пересчета номинального ВВП в реальный ВВП.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Цель:</a:t>
            </a:r>
            <a:r>
              <a:rPr lang="ru-RU" b="0" i="0" dirty="0">
                <a:effectLst/>
                <a:latin typeface="Inter"/>
              </a:rPr>
              <a:t> Учет изменения цен и оценка реального экономического роста.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Учет неформальной экономики: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Меры:</a:t>
            </a:r>
            <a:r>
              <a:rPr lang="ru-RU" b="0" i="0" dirty="0">
                <a:effectLst/>
                <a:latin typeface="Inter"/>
              </a:rPr>
              <a:t> Проведение специальных исследований и опросов для оценки объема неформальной экономики.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Цель:</a:t>
            </a:r>
            <a:r>
              <a:rPr lang="ru-RU" b="0" i="0" dirty="0">
                <a:effectLst/>
                <a:latin typeface="Inter"/>
              </a:rPr>
              <a:t> Включение неформальной экономики в официальные данные.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Стандартизация методологий: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Меры:</a:t>
            </a:r>
            <a:r>
              <a:rPr lang="ru-RU" b="0" i="0" dirty="0">
                <a:effectLst/>
                <a:latin typeface="Inter"/>
              </a:rPr>
              <a:t> Разработка и внедрение международных стандартов для расчета ВВП.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Цель:</a:t>
            </a:r>
            <a:r>
              <a:rPr lang="ru-RU" b="0" i="0" dirty="0">
                <a:effectLst/>
                <a:latin typeface="Inter"/>
              </a:rPr>
              <a:t> Обеспечение сопоставимости данных между странами.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Обучение и повышение квалификации:</a:t>
            </a:r>
            <a:endParaRPr lang="ru-RU" b="0" i="0" dirty="0">
              <a:effectLst/>
              <a:latin typeface="Inte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Меры:</a:t>
            </a:r>
            <a:r>
              <a:rPr lang="ru-RU" b="0" i="0" dirty="0">
                <a:effectLst/>
                <a:latin typeface="Inter"/>
              </a:rPr>
              <a:t> Обучение специалистов по статистике и экономике новым методам и технологиям.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Цель:</a:t>
            </a:r>
            <a:r>
              <a:rPr lang="ru-RU" b="0" i="0" dirty="0">
                <a:effectLst/>
                <a:latin typeface="Inter"/>
              </a:rPr>
              <a:t> Повышение качества анализа и интерпретации данных.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68A2903-BD5A-4833-B0CA-AB5B8165171B}" type="datetime1">
              <a:rPr lang="ru-RU" smtClean="0"/>
              <a:t>08.05.2025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7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ru-RU" spc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ВВП и методы его расчета</a:t>
            </a:r>
            <a:endParaRPr lang="ru" spc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Подготовили студенты Иб-21</a:t>
            </a:r>
            <a:br>
              <a:rPr lang="ru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Иванов иван, петров петр</a:t>
            </a:r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F969A0-EE5C-4DA2-A57B-E1CE9C5B29A2}"/>
              </a:ext>
            </a:extLst>
          </p:cNvPr>
          <p:cNvSpPr/>
          <p:nvPr/>
        </p:nvSpPr>
        <p:spPr>
          <a:xfrm>
            <a:off x="-154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59" y="1482916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ru" sz="6600" i="1" dirty="0">
                <a:solidFill>
                  <a:srgbClr val="FFFFFF"/>
                </a:solidFill>
              </a:rPr>
              <a:t>Спасибо за внимание </a:t>
            </a:r>
            <a:r>
              <a:rPr lang="en-001" sz="6600" i="1" dirty="0">
                <a:solidFill>
                  <a:srgbClr val="FFFFFF"/>
                </a:solidFill>
              </a:rPr>
              <a:t>&lt;3</a:t>
            </a:r>
            <a:endParaRPr lang="ru" sz="66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осстат резко повысил оценку российского ВВП - Томикс">
            <a:extLst>
              <a:ext uri="{FF2B5EF4-FFF2-40B4-BE49-F238E27FC236}">
                <a16:creationId xmlns:a16="http://schemas.microsoft.com/office/drawing/2014/main" id="{22CC6024-B9C1-4D23-84BF-531FF299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83" y="966651"/>
            <a:ext cx="7027817" cy="54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1" y="130629"/>
            <a:ext cx="4058194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Введение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365760" y="1410700"/>
            <a:ext cx="50016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Валовой внутренний продукт (ВВП) — это совокупная рыночная стоимость всех конечных товаров и услуг, произведенных в стране за определенный период времени.</a:t>
            </a:r>
            <a:endParaRPr lang="en-001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ru-RU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001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ВВП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Основной показатель экономической активности страны</a:t>
            </a:r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15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Что такое ВВП и как он влияет на нашу жизнь. Объясняем простыми словами -  Рамблер/личные финансы">
            <a:extLst>
              <a:ext uri="{FF2B5EF4-FFF2-40B4-BE49-F238E27FC236}">
                <a16:creationId xmlns:a16="http://schemas.microsoft.com/office/drawing/2014/main" id="{7D69F53A-9985-4F93-82D3-56EC74E5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651"/>
            <a:ext cx="5434150" cy="5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Методы расчета ВВП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6096000" y="2529564"/>
            <a:ext cx="5001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Существуют три основных метода расчета: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Производственный метод </a:t>
            </a:r>
            <a:b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 добавленной стоимости);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 доходов;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 расходов.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5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Производственный метод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174171" y="1813918"/>
            <a:ext cx="11625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чём заключается: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Суммирование добавленной стоимости всех производителей.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Формула: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b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ВВП = Σ (Добавленная стоимость)</a:t>
            </a:r>
            <a:endParaRPr lang="en-001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 algn="just"/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Добавленная стоимость фирмы = доход фирмы — промежуточная</a:t>
            </a:r>
            <a:b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стоимость производства товара или услуги.</a:t>
            </a:r>
            <a:endParaRPr lang="en-001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 algn="just"/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добавленная стоимость = общий уровень выпуска — общая</a:t>
            </a:r>
            <a:b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ценность промежуточной продукции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Точный учет производственных процессов.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Недостатки: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Требует детальной информации о производстве</a:t>
            </a:r>
          </a:p>
        </p:txBody>
      </p:sp>
    </p:spTree>
    <p:extLst>
      <p:ext uri="{BB962C8B-B14F-4D97-AF65-F5344CB8AC3E}">
        <p14:creationId xmlns:p14="http://schemas.microsoft.com/office/powerpoint/2010/main" val="370137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Метод доходов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283028" y="2274838"/>
            <a:ext cx="1162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чём заключается: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Суммирование всех доходов, полученных в экономике.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Формула: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001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ВВП = Заработная плата + 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рендная плата + Процентные платежи + Прибыль корпораций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Налоги на производство - Субсидии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Учет всех видов доходов.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Недостатки: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Сложность учета неформальных доходов</a:t>
            </a:r>
          </a:p>
        </p:txBody>
      </p:sp>
    </p:spTree>
    <p:extLst>
      <p:ext uri="{BB962C8B-B14F-4D97-AF65-F5344CB8AC3E}">
        <p14:creationId xmlns:p14="http://schemas.microsoft.com/office/powerpoint/2010/main" val="326514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Метод расходов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283028" y="1813918"/>
            <a:ext cx="11625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чём заключается: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Суммирование всех расходов на конечные товары и услуги.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Формула: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ВВП = Потребительские расходы (C) + Инвестиции (I) + Государственные расходы (G) + Чистый экспорт (X-M)</a:t>
            </a:r>
            <a:b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ВВП = Конечное потребление + Валовое накопление капитала (инвестиции в фирму) + Государственные расходы + Чистый экспорт (экспорт − импорт)</a:t>
            </a:r>
            <a:endParaRPr lang="ru-RU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Учет всех видов расходов.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Недостатки: </a:t>
            </a:r>
            <a:r>
              <a:rPr lang="ru-RU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Сложность учета неформальных расходов.</a:t>
            </a:r>
          </a:p>
        </p:txBody>
      </p:sp>
    </p:spTree>
    <p:extLst>
      <p:ext uri="{BB962C8B-B14F-4D97-AF65-F5344CB8AC3E}">
        <p14:creationId xmlns:p14="http://schemas.microsoft.com/office/powerpoint/2010/main" val="120122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Пример расчета ВВП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72BB52EE-B684-4B15-87FF-91901422E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84980"/>
              </p:ext>
            </p:extLst>
          </p:nvPr>
        </p:nvGraphicFramePr>
        <p:xfrm>
          <a:off x="0" y="966652"/>
          <a:ext cx="5277394" cy="54341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6606">
                  <a:extLst>
                    <a:ext uri="{9D8B030D-6E8A-4147-A177-3AD203B41FA5}">
                      <a16:colId xmlns:a16="http://schemas.microsoft.com/office/drawing/2014/main" val="2059109423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28820126"/>
                    </a:ext>
                  </a:extLst>
                </a:gridCol>
              </a:tblGrid>
              <a:tr h="40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Валовой выпуск (в основных ценах)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1 204,4 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44969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Промежуточное потребление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605,0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56669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Оплата труда работников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311,3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892342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Валовая прибыль экономики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256,5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464600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Потребление основных фондов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119,9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68502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Чистые налоги на продукты и импорт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44,6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33822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Прочие налоги на производство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31,6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1395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Расходы на конечное потребление: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69022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домашних хозяйств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305,0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667929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государственных учреждений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133,9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40527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некоммерческих организаций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5,5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4192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Валовое накопление: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35574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основных фондов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184,9 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786096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материальных оборотных средств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9,2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0148"/>
                  </a:ext>
                </a:extLst>
              </a:tr>
              <a:tr h="359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Сальдо внешней торговли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1,4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480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5545182" y="1052233"/>
            <a:ext cx="63790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Пример. Имеются данные об экономике страны, млрд руб. 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Определим ВВП тремя методами и чистый внутренний продукт. </a:t>
            </a:r>
            <a:endParaRPr lang="en-001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001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Производственный метод расчета ВВП: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𝑌 = 𝑉 + 𝑇𝑃 = 1204,4 + 44,6 − 605,0 = 644,0 млрд руб.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 доходов для расчета ВВП: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𝑌 = 𝑊 + 𝑆𝑊 + 𝑇𝑁 + 𝐴 + 𝑅 = 311,3 + 44,6 + 31,6 + 256,5 = 644,0 млрд руб.</a:t>
            </a: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 расходов для расчета ВВП:</a:t>
            </a:r>
          </a:p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𝑌 = 𝐶 + 𝐼 + 𝐸 − 𝑈 = 305,0 + 133,9 + 5,5 + 184,9 + 9,2 + 1,4 = 639,9 млрд руб.</a:t>
            </a:r>
          </a:p>
        </p:txBody>
      </p:sp>
    </p:spTree>
    <p:extLst>
      <p:ext uri="{BB962C8B-B14F-4D97-AF65-F5344CB8AC3E}">
        <p14:creationId xmlns:p14="http://schemas.microsoft.com/office/powerpoint/2010/main" val="341621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Проблемы и ограничения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283028" y="1690808"/>
            <a:ext cx="67915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Проблемы: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Неформальная экономика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Двойной учет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Изменение цен</a:t>
            </a:r>
          </a:p>
          <a:p>
            <a:pPr algn="just"/>
            <a:endParaRPr lang="ru-RU" sz="32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32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Решения: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Улучшение статистики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Корректировка на инфляцию</a:t>
            </a:r>
          </a:p>
        </p:txBody>
      </p:sp>
      <p:pic>
        <p:nvPicPr>
          <p:cNvPr id="4098" name="Picture 2" descr="problems problems everywhere - Buzz and Woody (Toy Story) Meme Meme  Generator">
            <a:extLst>
              <a:ext uri="{FF2B5EF4-FFF2-40B4-BE49-F238E27FC236}">
                <a16:creationId xmlns:a16="http://schemas.microsoft.com/office/drawing/2014/main" id="{92D490A6-103E-4B79-9A01-FF8EA94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09" y="1039359"/>
            <a:ext cx="5050637" cy="27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rn Problems Require Modern Solutions - Meming Wiki">
            <a:extLst>
              <a:ext uri="{FF2B5EF4-FFF2-40B4-BE49-F238E27FC236}">
                <a16:creationId xmlns:a16="http://schemas.microsoft.com/office/drawing/2014/main" id="{300FA6DC-E097-4360-BE94-D392FDA9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57" y="3864664"/>
            <a:ext cx="3301666" cy="24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5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C95DE-95D4-459D-A3DE-D870C0C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08.05.2025</a:t>
            </a:fld>
            <a:endParaRPr lang="en-US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D94F63-1891-4296-83DF-8D3D97DB97F1}"/>
              </a:ext>
            </a:extLst>
          </p:cNvPr>
          <p:cNvSpPr/>
          <p:nvPr/>
        </p:nvSpPr>
        <p:spPr>
          <a:xfrm>
            <a:off x="0" y="0"/>
            <a:ext cx="12192000" cy="9666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CB64D1-DA78-4DE2-9C6F-7A1B2F419E54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9683931" cy="836022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Заключение</a:t>
            </a:r>
            <a:endParaRPr lang="ru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29BA8-1A63-4C62-983B-6157BE1CE35D}"/>
              </a:ext>
            </a:extLst>
          </p:cNvPr>
          <p:cNvSpPr txBox="1"/>
          <p:nvPr/>
        </p:nvSpPr>
        <p:spPr>
          <a:xfrm>
            <a:off x="283028" y="1690808"/>
            <a:ext cx="116259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444500" algn="l">
              <a:buFont typeface="Arial" panose="020B0604020202020204" pitchFamily="34" charset="0"/>
              <a:buChar char="•"/>
            </a:pPr>
            <a:r>
              <a:rPr lang="ru-RU" sz="4400" b="1" i="0" dirty="0">
                <a:effectLst/>
                <a:latin typeface="Inter"/>
              </a:rPr>
              <a:t>ВВП</a:t>
            </a:r>
            <a:r>
              <a:rPr lang="ru-RU" sz="4400" b="0" i="0" dirty="0">
                <a:effectLst/>
                <a:latin typeface="Inter"/>
              </a:rPr>
              <a:t> — ключевой показатель экономики.</a:t>
            </a:r>
          </a:p>
          <a:p>
            <a:pPr marL="444500" indent="-444500" algn="l">
              <a:buFont typeface="Arial" panose="020B0604020202020204" pitchFamily="34" charset="0"/>
              <a:buChar char="•"/>
            </a:pPr>
            <a:r>
              <a:rPr lang="ru-RU" sz="4400" b="0" i="0" dirty="0">
                <a:effectLst/>
                <a:latin typeface="Inter"/>
              </a:rPr>
              <a:t>Различные методы имеют свои. </a:t>
            </a:r>
            <a:r>
              <a:rPr lang="ru-RU" sz="4400" b="1" i="0" dirty="0">
                <a:effectLst/>
                <a:latin typeface="Inter"/>
              </a:rPr>
              <a:t>преимущества и недостатки</a:t>
            </a:r>
            <a:r>
              <a:rPr lang="ru-RU" sz="4400" b="0" i="0" dirty="0">
                <a:effectLst/>
                <a:latin typeface="Inter"/>
              </a:rPr>
              <a:t>.</a:t>
            </a:r>
          </a:p>
          <a:p>
            <a:pPr marL="444500" indent="-444500" algn="l">
              <a:buFont typeface="Arial" panose="020B0604020202020204" pitchFamily="34" charset="0"/>
              <a:buChar char="•"/>
            </a:pPr>
            <a:r>
              <a:rPr lang="ru-RU" sz="4400" b="0" i="0" dirty="0">
                <a:effectLst/>
                <a:latin typeface="Inter"/>
              </a:rPr>
              <a:t>Важно </a:t>
            </a:r>
            <a:r>
              <a:rPr lang="ru-RU" sz="4400" b="1" i="0" dirty="0">
                <a:effectLst/>
                <a:latin typeface="Inter"/>
              </a:rPr>
              <a:t>учитывать</a:t>
            </a:r>
            <a:r>
              <a:rPr lang="ru-RU" sz="4400" b="0" i="0" dirty="0">
                <a:effectLst/>
                <a:latin typeface="Inter"/>
              </a:rPr>
              <a:t> </a:t>
            </a:r>
            <a:r>
              <a:rPr lang="ru-RU" sz="4400" b="1" i="0" dirty="0">
                <a:effectLst/>
                <a:latin typeface="Inter"/>
              </a:rPr>
              <a:t>все аспекты </a:t>
            </a:r>
            <a:r>
              <a:rPr lang="ru-RU" sz="4400" b="0" i="0" dirty="0">
                <a:effectLst/>
                <a:latin typeface="Inter"/>
              </a:rPr>
              <a:t>для точного расчета.</a:t>
            </a:r>
          </a:p>
        </p:txBody>
      </p:sp>
    </p:spTree>
    <p:extLst>
      <p:ext uri="{BB962C8B-B14F-4D97-AF65-F5344CB8AC3E}">
        <p14:creationId xmlns:p14="http://schemas.microsoft.com/office/powerpoint/2010/main" val="6491798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{71E3DFB4-200B-4565-AF05-86DB1E144C11}tf56160789_win32</Template>
  <TotalTime>59</TotalTime>
  <Words>986</Words>
  <Application>Microsoft Office PowerPoint</Application>
  <PresentationFormat>Широкоэкранный</PresentationFormat>
  <Paragraphs>135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Inter</vt:lpstr>
      <vt:lpstr>Tahoma</vt:lpstr>
      <vt:lpstr>Пользовательские</vt:lpstr>
      <vt:lpstr>ВВП и методы его расчета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ВВП и методы его расчета</dc:title>
  <dc:creator>Gleb Broydo</dc:creator>
  <cp:lastModifiedBy>Gleb Broydo</cp:lastModifiedBy>
  <cp:revision>11</cp:revision>
  <dcterms:created xsi:type="dcterms:W3CDTF">2025-04-25T21:47:20Z</dcterms:created>
  <dcterms:modified xsi:type="dcterms:W3CDTF">2025-05-07T21:49:52Z</dcterms:modified>
</cp:coreProperties>
</file>